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Oswald Light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swaldLigh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OswaldLigh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110ac215dd_0_2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110ac215dd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56b69a87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356b69a87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110ac215dd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110ac215dd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110ac215dd_0_3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110ac215dd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110ac215dd_0_3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110ac215dd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110ac215dd_0_3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110ac215dd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110ac215dd_0_3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110ac215dd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110ac215dd_0_3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110ac215dd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110ac215dd_0_3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110ac215dd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110ac215dd_0_3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110ac215dd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6f980f91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c6f980f9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predicting machine failure to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110ac215dd_0_4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110ac215dd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110ac215dd_0_4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110ac215dd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110ac215dd_0_4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110ac215dd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predicting machine failure to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4b64674489_0_2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4b64674489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4b64674489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4b6467448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taken over the course of one day at the facility.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110ac215dd_0_4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110ac215dd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taken over the course of one day at the facility.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110ac215dd_0_2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110ac215dd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110ac215dd_0_30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110ac215dd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110ac215dd_0_2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110ac215dd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521750" y="990800"/>
            <a:ext cx="6100500" cy="8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 Identification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Tim Fuger</a:t>
            </a:r>
            <a:endParaRPr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March, 2022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725950" y="1850300"/>
            <a:ext cx="3692100" cy="5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Image Classification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39" name="Google Shape;139;p22"/>
          <p:cNvSpPr txBox="1"/>
          <p:nvPr/>
        </p:nvSpPr>
        <p:spPr>
          <a:xfrm>
            <a:off x="729250" y="2681825"/>
            <a:ext cx="2386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Collect consistent image data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by utilizing a standard hardware and lighting setup across all three work intervals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3667763" y="2681825"/>
            <a:ext cx="1686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C78D8"/>
                </a:solidFill>
                <a:latin typeface="Roboto"/>
                <a:ea typeface="Roboto"/>
                <a:cs typeface="Roboto"/>
                <a:sym typeface="Roboto"/>
              </a:rPr>
              <a:t>Increase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amount of </a:t>
            </a:r>
            <a:r>
              <a:rPr b="1" lang="en" sz="1200">
                <a:solidFill>
                  <a:srgbClr val="3C78D8"/>
                </a:solidFill>
                <a:latin typeface="Roboto"/>
                <a:ea typeface="Roboto"/>
                <a:cs typeface="Roboto"/>
                <a:sym typeface="Roboto"/>
              </a:rPr>
              <a:t>data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to train on by gathering 10,000 or 20,000 images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5905775" y="2681825"/>
            <a:ext cx="2619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8E7CC3"/>
                </a:solidFill>
                <a:latin typeface="Roboto"/>
                <a:ea typeface="Roboto"/>
                <a:cs typeface="Roboto"/>
                <a:sym typeface="Roboto"/>
              </a:rPr>
              <a:t>Better accuracy</a:t>
            </a:r>
            <a:r>
              <a:rPr lang="en" sz="12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could be obtained </a:t>
            </a:r>
            <a:r>
              <a:rPr b="1" lang="en" sz="1200">
                <a:solidFill>
                  <a:srgbClr val="8E7CC3"/>
                </a:solidFill>
                <a:latin typeface="Roboto"/>
                <a:ea typeface="Roboto"/>
                <a:cs typeface="Roboto"/>
                <a:sym typeface="Roboto"/>
              </a:rPr>
              <a:t>by</a:t>
            </a:r>
            <a:r>
              <a:rPr lang="en" sz="1200">
                <a:solidFill>
                  <a:srgbClr val="8E7CC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rgbClr val="8E7CC3"/>
                </a:solidFill>
                <a:latin typeface="Roboto"/>
                <a:ea typeface="Roboto"/>
                <a:cs typeface="Roboto"/>
                <a:sym typeface="Roboto"/>
              </a:rPr>
              <a:t>fine tuning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the final model to the first two points presented here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1428375" y="1635575"/>
            <a:ext cx="666000" cy="572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1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4085913" y="1635575"/>
            <a:ext cx="666000" cy="572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6743450" y="1635575"/>
            <a:ext cx="666000" cy="572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3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64590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>
            <a:off x="64590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0469" y="0"/>
            <a:ext cx="164306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166" name="Google Shape;1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896" y="729850"/>
            <a:ext cx="3655729" cy="326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1424" y="721075"/>
            <a:ext cx="4796676" cy="3284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173" name="Google Shape;1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1975" y="737250"/>
            <a:ext cx="4771075" cy="326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225" y="737250"/>
            <a:ext cx="3815951" cy="262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180" name="Google Shape;18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896" y="729850"/>
            <a:ext cx="3655729" cy="326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0900" y="728038"/>
            <a:ext cx="3655726" cy="3270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38" y="916486"/>
            <a:ext cx="8411924" cy="3310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050" y="916475"/>
            <a:ext cx="8411899" cy="3310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450" y="703250"/>
            <a:ext cx="5797775" cy="397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313" y="1103162"/>
            <a:ext cx="4302828" cy="293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5863" y="1103163"/>
            <a:ext cx="4302828" cy="293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475450" y="252525"/>
            <a:ext cx="72171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</a:rPr>
              <a:t>Project objective: </a:t>
            </a:r>
            <a:endParaRPr sz="5300">
              <a:solidFill>
                <a:schemeClr val="dk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636450" y="1583750"/>
            <a:ext cx="73266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To develop a </a:t>
            </a:r>
            <a:r>
              <a:rPr b="1" lang="en" sz="2400">
                <a:solidFill>
                  <a:srgbClr val="3C78D8"/>
                </a:solidFill>
              </a:rPr>
              <a:t>Convolutional Neural Network</a:t>
            </a:r>
            <a:r>
              <a:rPr lang="en" sz="2400">
                <a:solidFill>
                  <a:schemeClr val="dk1"/>
                </a:solidFill>
              </a:rPr>
              <a:t> that can properly </a:t>
            </a:r>
            <a:r>
              <a:rPr lang="en" sz="2400">
                <a:solidFill>
                  <a:srgbClr val="E69138"/>
                </a:solidFill>
              </a:rPr>
              <a:t>identify material</a:t>
            </a:r>
            <a:r>
              <a:rPr lang="en" sz="2400">
                <a:solidFill>
                  <a:schemeClr val="dk1"/>
                </a:solidFill>
              </a:rPr>
              <a:t> types for warehouse and scrap </a:t>
            </a:r>
            <a:r>
              <a:rPr lang="en" sz="2400">
                <a:solidFill>
                  <a:srgbClr val="F1C232"/>
                </a:solidFill>
              </a:rPr>
              <a:t>material handling</a:t>
            </a:r>
            <a:r>
              <a:rPr lang="en" sz="2400">
                <a:solidFill>
                  <a:schemeClr val="dk1"/>
                </a:solidFill>
              </a:rPr>
              <a:t>.</a:t>
            </a:r>
            <a:endParaRPr sz="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207" name="Google Shape;2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2710" y="0"/>
            <a:ext cx="478185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213" name="Google Shape;2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2700" y="0"/>
            <a:ext cx="461859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475450" y="252525"/>
            <a:ext cx="72171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</a:rPr>
              <a:t>Project objective: </a:t>
            </a:r>
            <a:endParaRPr sz="5300">
              <a:solidFill>
                <a:schemeClr val="dk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843650" y="3456125"/>
            <a:ext cx="22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3C78D8"/>
                </a:solidFill>
              </a:rPr>
              <a:t>Receiving Material</a:t>
            </a:r>
            <a:r>
              <a:rPr lang="en" sz="1800">
                <a:solidFill>
                  <a:schemeClr val="dk1"/>
                </a:solidFill>
              </a:rPr>
              <a:t> from suppliers</a:t>
            </a:r>
            <a:endParaRPr sz="100"/>
          </a:p>
        </p:txBody>
      </p:sp>
      <p:sp>
        <p:nvSpPr>
          <p:cNvPr id="69" name="Google Shape;69;p15"/>
          <p:cNvSpPr txBox="1"/>
          <p:nvPr/>
        </p:nvSpPr>
        <p:spPr>
          <a:xfrm>
            <a:off x="6388175" y="3456125"/>
            <a:ext cx="21315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3C78D8"/>
                </a:solidFill>
              </a:rPr>
              <a:t>Quality Control </a:t>
            </a:r>
            <a:r>
              <a:rPr lang="en" sz="1800">
                <a:solidFill>
                  <a:schemeClr val="dk1"/>
                </a:solidFill>
              </a:rPr>
              <a:t>check at machines</a:t>
            </a:r>
            <a:endParaRPr sz="1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0725" y="1625812"/>
            <a:ext cx="2078200" cy="117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0150" y="1547575"/>
            <a:ext cx="1416925" cy="167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8275" y="1547571"/>
            <a:ext cx="1719975" cy="15004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3828313" y="3456100"/>
            <a:ext cx="18606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3C78D8"/>
                </a:solidFill>
              </a:rPr>
              <a:t>Storing Scrap</a:t>
            </a:r>
            <a:r>
              <a:rPr lang="en" sz="1800">
                <a:solidFill>
                  <a:schemeClr val="dk1"/>
                </a:solidFill>
              </a:rPr>
              <a:t> in racks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79" name="Google Shape;79;p16"/>
          <p:cNvSpPr txBox="1"/>
          <p:nvPr/>
        </p:nvSpPr>
        <p:spPr>
          <a:xfrm>
            <a:off x="5737750" y="2306000"/>
            <a:ext cx="3285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TFL and PC are the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most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common images as they are the most common materials used in the factory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5737750" y="1429700"/>
            <a:ext cx="3285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2064 images in total, divided into 4 classes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375" y="806875"/>
            <a:ext cx="5465375" cy="3850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2389" y="384300"/>
            <a:ext cx="3951901" cy="437488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2400" y="384300"/>
            <a:ext cx="3951901" cy="43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/>
        </p:nvSpPr>
        <p:spPr>
          <a:xfrm>
            <a:off x="296025" y="843675"/>
            <a:ext cx="395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Images taken from a variety of viewpoints in varied lighting conditions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296025" y="1595550"/>
            <a:ext cx="395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Human identified class of material centered in each image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2389" y="384300"/>
            <a:ext cx="3951901" cy="437488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38" y="916486"/>
            <a:ext cx="8411924" cy="33105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19"/>
          <p:cNvCxnSpPr/>
          <p:nvPr/>
        </p:nvCxnSpPr>
        <p:spPr>
          <a:xfrm>
            <a:off x="1013900" y="1480150"/>
            <a:ext cx="296100" cy="5994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9"/>
          <p:cNvCxnSpPr/>
          <p:nvPr/>
        </p:nvCxnSpPr>
        <p:spPr>
          <a:xfrm>
            <a:off x="3704750" y="1480150"/>
            <a:ext cx="296100" cy="5994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9"/>
          <p:cNvCxnSpPr/>
          <p:nvPr/>
        </p:nvCxnSpPr>
        <p:spPr>
          <a:xfrm>
            <a:off x="6299375" y="1480150"/>
            <a:ext cx="296100" cy="5994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9"/>
          <p:cNvCxnSpPr/>
          <p:nvPr/>
        </p:nvCxnSpPr>
        <p:spPr>
          <a:xfrm flipH="1" rot="10800000">
            <a:off x="4040800" y="3633700"/>
            <a:ext cx="133200" cy="495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" name="Google Shape;107;p19"/>
          <p:cNvCxnSpPr/>
          <p:nvPr/>
        </p:nvCxnSpPr>
        <p:spPr>
          <a:xfrm flipH="1" rot="10800000">
            <a:off x="6595475" y="3633700"/>
            <a:ext cx="133200" cy="495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9"/>
          <p:cNvCxnSpPr/>
          <p:nvPr/>
        </p:nvCxnSpPr>
        <p:spPr>
          <a:xfrm rot="10800000">
            <a:off x="1147025" y="3633800"/>
            <a:ext cx="118500" cy="488400"/>
          </a:xfrm>
          <a:prstGeom prst="straightConnector1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19"/>
          <p:cNvCxnSpPr/>
          <p:nvPr/>
        </p:nvCxnSpPr>
        <p:spPr>
          <a:xfrm rot="10800000">
            <a:off x="3704750" y="3633800"/>
            <a:ext cx="118500" cy="488400"/>
          </a:xfrm>
          <a:prstGeom prst="straightConnector1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9"/>
          <p:cNvCxnSpPr/>
          <p:nvPr/>
        </p:nvCxnSpPr>
        <p:spPr>
          <a:xfrm rot="10800000">
            <a:off x="6262475" y="3633800"/>
            <a:ext cx="118500" cy="488400"/>
          </a:xfrm>
          <a:prstGeom prst="straightConnector1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375" y="809850"/>
            <a:ext cx="4249477" cy="380129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type="title"/>
          </p:nvPr>
        </p:nvSpPr>
        <p:spPr>
          <a:xfrm>
            <a:off x="6278425" y="1924700"/>
            <a:ext cx="9345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/>
              <a:t>Metrics</a:t>
            </a:r>
            <a:endParaRPr sz="1820"/>
          </a:p>
        </p:txBody>
      </p:sp>
      <p:sp>
        <p:nvSpPr>
          <p:cNvPr id="118" name="Google Shape;118;p20"/>
          <p:cNvSpPr txBox="1"/>
          <p:nvPr>
            <p:ph type="title"/>
          </p:nvPr>
        </p:nvSpPr>
        <p:spPr>
          <a:xfrm>
            <a:off x="6222625" y="2342875"/>
            <a:ext cx="10461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54395"/>
              <a:buNone/>
            </a:pPr>
            <a:r>
              <a:rPr lang="en" sz="1820"/>
              <a:t>Accuracy</a:t>
            </a:r>
            <a:endParaRPr sz="1820"/>
          </a:p>
        </p:txBody>
      </p:sp>
      <p:sp>
        <p:nvSpPr>
          <p:cNvPr id="119" name="Google Shape;119;p20"/>
          <p:cNvSpPr txBox="1"/>
          <p:nvPr>
            <p:ph type="title"/>
          </p:nvPr>
        </p:nvSpPr>
        <p:spPr>
          <a:xfrm>
            <a:off x="6222625" y="2746875"/>
            <a:ext cx="10461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/>
              <a:t>67%</a:t>
            </a:r>
            <a:endParaRPr sz="182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163700" y="3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25" name="Google Shape;125;p21"/>
          <p:cNvSpPr txBox="1"/>
          <p:nvPr/>
        </p:nvSpPr>
        <p:spPr>
          <a:xfrm>
            <a:off x="659000" y="817250"/>
            <a:ext cx="1710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Background in images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caused noise in classifying images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3876050" y="817250"/>
            <a:ext cx="1591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Difficulty predicting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difference between </a:t>
            </a:r>
            <a:r>
              <a:rPr b="1" lang="en" sz="12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TFL and PC</a:t>
            </a:r>
            <a:endParaRPr b="1" sz="1200">
              <a:solidFill>
                <a:srgbClr val="E6913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659000" y="2357125"/>
            <a:ext cx="802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Even with inconsistent data, we were able to come close to required </a:t>
            </a:r>
            <a:r>
              <a:rPr lang="en" sz="1200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70% accuracy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at the final model’s </a:t>
            </a:r>
            <a:r>
              <a:rPr b="1" lang="en" sz="12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67% accuracy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6757100" y="817250"/>
            <a:ext cx="192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Multiple materials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one image </a:t>
            </a:r>
            <a:r>
              <a:rPr b="1" lang="en" sz="12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created issues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correct predictions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3816200" y="3471100"/>
            <a:ext cx="1710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Human oversight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required for the initial testing period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0" name="Google Shape;130;p21"/>
          <p:cNvCxnSpPr/>
          <p:nvPr/>
        </p:nvCxnSpPr>
        <p:spPr>
          <a:xfrm>
            <a:off x="1879775" y="1598550"/>
            <a:ext cx="1213800" cy="703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21"/>
          <p:cNvCxnSpPr>
            <a:stCxn id="126" idx="2"/>
            <a:endCxn id="127" idx="0"/>
          </p:cNvCxnSpPr>
          <p:nvPr/>
        </p:nvCxnSpPr>
        <p:spPr>
          <a:xfrm>
            <a:off x="4671650" y="1556150"/>
            <a:ext cx="0" cy="801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21"/>
          <p:cNvCxnSpPr/>
          <p:nvPr/>
        </p:nvCxnSpPr>
        <p:spPr>
          <a:xfrm flipH="1">
            <a:off x="6527325" y="1605950"/>
            <a:ext cx="991800" cy="717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" name="Google Shape;133;p21"/>
          <p:cNvCxnSpPr>
            <a:stCxn id="127" idx="2"/>
            <a:endCxn id="129" idx="0"/>
          </p:cNvCxnSpPr>
          <p:nvPr/>
        </p:nvCxnSpPr>
        <p:spPr>
          <a:xfrm>
            <a:off x="4671650" y="2726425"/>
            <a:ext cx="0" cy="744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